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</p:sldMasterIdLst>
  <p:notesMasterIdLst>
    <p:notesMasterId r:id="rId8"/>
  </p:notesMasterIdLst>
  <p:sldIdLst>
    <p:sldId id="2507" r:id="rId6"/>
    <p:sldId id="2508" r:id="rId7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17719A-B327-2401-CA92-D429A727B556}" name="Ерасыл Муратбек" initials="ЕМ" userId="S-1-5-21-921280135-2404522552-2480117368-8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8CAD"/>
    <a:srgbClr val="DF4A66"/>
    <a:srgbClr val="DDF3F5"/>
    <a:srgbClr val="ED7D31"/>
    <a:srgbClr val="002060"/>
    <a:srgbClr val="53C3CD"/>
    <a:srgbClr val="6E81A3"/>
    <a:srgbClr val="196491"/>
    <a:srgbClr val="0587A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04" autoAdjust="0"/>
    <p:restoredTop sz="96357" autoAdjust="0"/>
  </p:normalViewPr>
  <p:slideViewPr>
    <p:cSldViewPr snapToGrid="0">
      <p:cViewPr varScale="1">
        <p:scale>
          <a:sx n="113" d="100"/>
          <a:sy n="113" d="100"/>
        </p:scale>
        <p:origin x="99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r">
              <a:defRPr sz="1200"/>
            </a:lvl1pPr>
          </a:lstStyle>
          <a:p>
            <a:fld id="{8D2BE840-8324-4A73-BA67-E7ACFB3ED70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8" tIns="45559" rIns="91118" bIns="4555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6373"/>
            <a:ext cx="5444490" cy="3915113"/>
          </a:xfrm>
          <a:prstGeom prst="rect">
            <a:avLst/>
          </a:prstGeom>
        </p:spPr>
        <p:txBody>
          <a:bodyPr vert="horz" lIns="91118" tIns="45559" rIns="91118" bIns="4555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r">
              <a:defRPr sz="1200"/>
            </a:lvl1pPr>
          </a:lstStyle>
          <a:p>
            <a:fld id="{C11609B9-11E5-45CE-9ED7-4554F30DA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26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29CF-22D7-1BA7-A561-0FEA2E2EB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299C20-2BAB-8ACB-A041-B3E54A517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58A2D90-16F6-B4CF-CD7D-17C7B00EB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463626-9D93-9EC3-368B-B46B9D67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3DBF-27DC-42FC-A66C-BF2486FE4FD3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5800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55575" y="1341438"/>
            <a:ext cx="6426200" cy="36163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9D70C35-331D-4441-9749-DB66A4D1C6BB}" type="slidenum">
              <a:rPr lang="ru-RU" sz="80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2</a:t>
            </a:fld>
            <a:endParaRPr lang="ru-RU" sz="8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1771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85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91177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383560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078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483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3645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4CF9D97-FAE0-4B0A-A30C-8936E46C66B2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A665FA86-6430-4D7E-ABCB-4F8C3E52E09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3DAFBD2-84EC-4D6B-80BE-DA211850906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78866A3A-5A93-49E6-8DE2-C98FC661D4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EB10029A-074D-4812-8AB6-62EF3ED7357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BE572564-2A3A-45E0-93B7-2FB78757998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2F8FDE-91AA-45DB-A05E-7507C27F30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2633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7441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321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98998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8976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514078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3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49772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72396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721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421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973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56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032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221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9D03-CE97-4756-A932-9A1D14B23EE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40D22E4-4916-42B9-98C1-F2B15E7D4E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308D19-F822-48EE-94AB-2F34D9DA265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C8837-9997-42BC-A159-BCF7F210517C}"/>
              </a:ext>
            </a:extLst>
          </p:cNvPr>
          <p:cNvSpPr/>
          <p:nvPr userDrawn="1"/>
        </p:nvSpPr>
        <p:spPr>
          <a:xfrm>
            <a:off x="909160" y="1792204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0C7A27-BAC1-4B61-940D-055EDBF8A2A6}"/>
              </a:ext>
            </a:extLst>
          </p:cNvPr>
          <p:cNvSpPr/>
          <p:nvPr userDrawn="1"/>
        </p:nvSpPr>
        <p:spPr>
          <a:xfrm>
            <a:off x="3613454" y="1792204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7BA1-DEC7-47BA-8B72-2AC195426ED7}"/>
              </a:ext>
            </a:extLst>
          </p:cNvPr>
          <p:cNvSpPr/>
          <p:nvPr userDrawn="1"/>
        </p:nvSpPr>
        <p:spPr>
          <a:xfrm>
            <a:off x="6317750" y="1792204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93745BD-BD7F-4811-8916-5EE2623A525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57A41-63A0-40C0-861D-DF664444E616}"/>
              </a:ext>
            </a:extLst>
          </p:cNvPr>
          <p:cNvSpPr/>
          <p:nvPr userDrawn="1"/>
        </p:nvSpPr>
        <p:spPr>
          <a:xfrm>
            <a:off x="9022044" y="1792204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AF27ABD-2158-4411-8915-8967AF8623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72228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CBDEC-E5E7-4F3C-A964-4A3DC68B1E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3466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A52D8B-6566-4D2D-81F4-9604E51E22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308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F3B20C2-1933-4539-9FE9-0E1191402DC6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E1F8385A-BF99-4606-9C2E-8E14E818BC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77EF5DA-C377-4F76-9416-E1BC5458C3F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C74E8A-4CF7-411F-BE02-D0BD068E9E5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1864B4B9-B961-4143-AEA3-77F52A0C22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B1DAD7A4-56AC-4568-AC24-E27FFB28492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239173A-8563-40CD-851E-B781776F4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4FA227-2947-4341-961E-8AB0184B65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6329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">
            <a:extLst>
              <a:ext uri="{FF2B5EF4-FFF2-40B4-BE49-F238E27FC236}">
                <a16:creationId xmlns:a16="http://schemas.microsoft.com/office/drawing/2014/main" id="{CB821F81-D971-447A-9F62-3EA4CC06FAB5}"/>
              </a:ext>
            </a:extLst>
          </p:cNvPr>
          <p:cNvGrpSpPr/>
          <p:nvPr userDrawn="1"/>
        </p:nvGrpSpPr>
        <p:grpSpPr>
          <a:xfrm>
            <a:off x="695113" y="3086064"/>
            <a:ext cx="4041398" cy="3178628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4B5B9D-F185-423B-BC48-EB2B30D738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1A94F7-BBB5-4D45-8017-E61B17DF1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CACA1A-9773-40D5-8E24-84182EE667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C6F80-9FE9-42FF-A0D7-D0B1A12147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A460CF-E1A3-4327-8B91-36CD96092C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AB7E07-81F9-4907-8542-7633A65CE0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CFDB7B-5E9A-4DD8-AAF5-639E1270099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620B48-011C-4459-B77D-22EDEBAFF4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464870-9D8B-42EE-8E24-DA53E9D402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8B6514C-B5DF-41B7-853B-37F3003ED00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2569" y="3263177"/>
            <a:ext cx="3705117" cy="2109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5120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3E36F-8FFD-4EDA-BC38-0CC1B7855957}" type="datetime1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8FC6B1-5330-44F9-9797-BE4B94EB06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88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44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195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55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3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97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90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70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71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0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EA70E-42AD-0623-E728-2CCDF06D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Номер слайда 4">
            <a:extLst>
              <a:ext uri="{FF2B5EF4-FFF2-40B4-BE49-F238E27FC236}">
                <a16:creationId xmlns:a16="http://schemas.microsoft.com/office/drawing/2014/main" id="{80094314-D088-4075-85B4-2E7E3BDE9F10}"/>
              </a:ext>
            </a:extLst>
          </p:cNvPr>
          <p:cNvSpPr txBox="1">
            <a:spLocks/>
          </p:cNvSpPr>
          <p:nvPr/>
        </p:nvSpPr>
        <p:spPr>
          <a:xfrm>
            <a:off x="11775440" y="6492875"/>
            <a:ext cx="41656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x-none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919D99-78A9-4D1C-9855-5BE848E08D4B}" type="slidenum"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8">
            <a:extLst>
              <a:ext uri="{FF2B5EF4-FFF2-40B4-BE49-F238E27FC236}">
                <a16:creationId xmlns:a16="http://schemas.microsoft.com/office/drawing/2014/main" id="{9E39FE6D-C34C-8BDD-B942-789848DBAAF9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Century Gothic" pitchFamily="34" charset="0"/>
                <a:cs typeface="Arial" panose="020B0604020202020204" pitchFamily="34" charset="0"/>
              </a:rPr>
              <a:t>SEZ KHORGOS-EAST GATE</a:t>
            </a:r>
            <a:endParaRPr lang="x-none" sz="2400" dirty="0">
              <a:latin typeface="Century Gothic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Google Shape;1445;p23">
            <a:extLst>
              <a:ext uri="{FF2B5EF4-FFF2-40B4-BE49-F238E27FC236}">
                <a16:creationId xmlns:a16="http://schemas.microsoft.com/office/drawing/2014/main" id="{6780CCB0-D161-39B4-AD44-535BC6B95C05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Google Shape;1445;p23">
            <a:extLst>
              <a:ext uri="{FF2B5EF4-FFF2-40B4-BE49-F238E27FC236}">
                <a16:creationId xmlns:a16="http://schemas.microsoft.com/office/drawing/2014/main" id="{B292506F-6F38-42DC-8BE3-2299E219440E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4" name="Прямоугольник 1103">
            <a:extLst>
              <a:ext uri="{FF2B5EF4-FFF2-40B4-BE49-F238E27FC236}">
                <a16:creationId xmlns:a16="http://schemas.microsoft.com/office/drawing/2014/main" id="{53DDE6A6-5340-A9A8-B337-C8CBFE319F3E}"/>
              </a:ext>
            </a:extLst>
          </p:cNvPr>
          <p:cNvSpPr/>
          <p:nvPr/>
        </p:nvSpPr>
        <p:spPr>
          <a:xfrm>
            <a:off x="8678888" y="5661232"/>
            <a:ext cx="3469363" cy="1070182"/>
          </a:xfrm>
          <a:prstGeom prst="rect">
            <a:avLst/>
          </a:prstGeom>
          <a:noFill/>
          <a:ln>
            <a:solidFill>
              <a:schemeClr val="accent3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E442519F-7295-73B3-FADC-B51940DD7885}"/>
              </a:ext>
            </a:extLst>
          </p:cNvPr>
          <p:cNvSpPr txBox="1"/>
          <p:nvPr/>
        </p:nvSpPr>
        <p:spPr>
          <a:xfrm>
            <a:off x="8204160" y="661677"/>
            <a:ext cx="4135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Total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5431.5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Free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3867.9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Occupied territory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669.5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 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54.1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completion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100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%</a:t>
            </a: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83C8086F-7EB1-AB4A-9207-4C2E6EB55CFF}"/>
              </a:ext>
            </a:extLst>
          </p:cNvPr>
          <p:cNvSpPr txBox="1"/>
          <p:nvPr/>
        </p:nvSpPr>
        <p:spPr>
          <a:xfrm>
            <a:off x="8253551" y="3570574"/>
            <a:ext cx="33601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Shareholder: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Akimat 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of</a:t>
            </a: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the</a:t>
            </a:r>
            <a:r>
              <a:rPr lang="en-US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region</a:t>
            </a:r>
            <a:r>
              <a:rPr lang="en-US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Zhetysu</a:t>
            </a:r>
            <a:r>
              <a:rPr lang="en-US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-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100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112" name="Picture 2" descr="Бесплатная векторная иконка местоположения">
            <a:extLst>
              <a:ext uri="{FF2B5EF4-FFF2-40B4-BE49-F238E27FC236}">
                <a16:creationId xmlns:a16="http://schemas.microsoft.com/office/drawing/2014/main" id="{86ED9ACC-1915-A214-635B-224F1F053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6" y="850650"/>
            <a:ext cx="540000" cy="540000"/>
          </a:xfrm>
          <a:prstGeom prst="rect">
            <a:avLst/>
          </a:prstGeom>
          <a:solidFill>
            <a:srgbClr val="7C8CAD"/>
          </a:solidFill>
        </p:spPr>
      </p:pic>
      <p:pic>
        <p:nvPicPr>
          <p:cNvPr id="1113" name="Picture 8" descr="Акционер – Бесплатные иконки: бизнес">
            <a:extLst>
              <a:ext uri="{FF2B5EF4-FFF2-40B4-BE49-F238E27FC236}">
                <a16:creationId xmlns:a16="http://schemas.microsoft.com/office/drawing/2014/main" id="{1FFF33E9-FF83-88FC-F66F-3C325BAC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91" y="361164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4" descr="Отрасли промышленности – Бесплатные иконки: промышленность">
            <a:extLst>
              <a:ext uri="{FF2B5EF4-FFF2-40B4-BE49-F238E27FC236}">
                <a16:creationId xmlns:a16="http://schemas.microsoft.com/office/drawing/2014/main" id="{7A7F47EB-62A8-5B3A-80CB-4C9F3DA2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91" y="252785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7" name="TextBox 1116">
            <a:extLst>
              <a:ext uri="{FF2B5EF4-FFF2-40B4-BE49-F238E27FC236}">
                <a16:creationId xmlns:a16="http://schemas.microsoft.com/office/drawing/2014/main" id="{57FBAD9E-5DF7-22C1-ED5C-10075E994852}"/>
              </a:ext>
            </a:extLst>
          </p:cNvPr>
          <p:cNvSpPr txBox="1"/>
          <p:nvPr/>
        </p:nvSpPr>
        <p:spPr>
          <a:xfrm>
            <a:off x="8102391" y="2314070"/>
            <a:ext cx="3941085" cy="1018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Industry:</a:t>
            </a:r>
          </a:p>
          <a:p>
            <a:pPr marL="90805" algn="just">
              <a:lnSpc>
                <a:spcPts val="1235"/>
              </a:lnSpc>
            </a:pP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LOGISTICS</a:t>
            </a:r>
          </a:p>
          <a:p>
            <a:pPr marL="90805" algn="just">
              <a:lnSpc>
                <a:spcPts val="1235"/>
              </a:lnSpc>
            </a:pPr>
            <a:endParaRPr lang="ru-RU" sz="1400" b="1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products from chemical, metallurgical and other industries</a:t>
            </a:r>
          </a:p>
        </p:txBody>
      </p:sp>
      <p:sp>
        <p:nvSpPr>
          <p:cNvPr id="1118" name="TextBox 1117">
            <a:extLst>
              <a:ext uri="{FF2B5EF4-FFF2-40B4-BE49-F238E27FC236}">
                <a16:creationId xmlns:a16="http://schemas.microsoft.com/office/drawing/2014/main" id="{2E250963-8949-4355-46DE-BE13D846B0AD}"/>
              </a:ext>
            </a:extLst>
          </p:cNvPr>
          <p:cNvSpPr txBox="1"/>
          <p:nvPr/>
        </p:nvSpPr>
        <p:spPr>
          <a:xfrm>
            <a:off x="227903" y="510730"/>
            <a:ext cx="71128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Operating period: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2011 – 2036</a:t>
            </a:r>
            <a:r>
              <a:rPr lang="ru-RU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years</a:t>
            </a:r>
          </a:p>
          <a:p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kk-KZ" sz="1400" b="1" dirty="0">
                <a:solidFill>
                  <a:srgbClr val="002060"/>
                </a:solidFill>
                <a:cs typeface="Arial" panose="020B0604020202020204" pitchFamily="34" charset="0"/>
              </a:rPr>
              <a:t>Purpose of establishment: </a:t>
            </a:r>
            <a:r>
              <a:rPr lang="ru-RU" sz="14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development</a:t>
            </a: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of cross-border trade and economic cooperation and the establishment of an effective transport-logistics and industrial center that meets the interests of trade-export activities and realizes the transit potential of the Republic of Kazakhstan, as well as contributing to the development of economic and cultural exchange with neighboring countries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3485E51A-2CC7-F9D6-F0C0-816EF70BA06C}"/>
              </a:ext>
            </a:extLst>
          </p:cNvPr>
          <p:cNvSpPr txBox="1"/>
          <p:nvPr/>
        </p:nvSpPr>
        <p:spPr>
          <a:xfrm>
            <a:off x="8253551" y="4484013"/>
            <a:ext cx="392998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37782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MANAGEMENT: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JSC "UK SEZ 'Khorgos – East Gate'"</a:t>
            </a:r>
            <a:r>
              <a:rPr lang="en-US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"</a:t>
            </a: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Staff: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83</a:t>
            </a:r>
            <a:r>
              <a:rPr lang="en-US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people</a:t>
            </a: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20" name="Picture 4" descr="Управляющая компания – Бесплатные иконки: бизнес и финансы">
            <a:extLst>
              <a:ext uri="{FF2B5EF4-FFF2-40B4-BE49-F238E27FC236}">
                <a16:creationId xmlns:a16="http://schemas.microsoft.com/office/drawing/2014/main" id="{E9D71123-52F3-2DB5-1939-E7CBFD45C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736" y="4581894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FB1153-A25C-1E72-17F1-5B7867B182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924" t="25787" r="28211" b="17980"/>
          <a:stretch>
            <a:fillRect/>
          </a:stretch>
        </p:blipFill>
        <p:spPr>
          <a:xfrm>
            <a:off x="276624" y="2141338"/>
            <a:ext cx="6825283" cy="3519894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005D4C1-DB0A-3450-B58F-153980BE17A4}"/>
              </a:ext>
            </a:extLst>
          </p:cNvPr>
          <p:cNvGrpSpPr/>
          <p:nvPr/>
        </p:nvGrpSpPr>
        <p:grpSpPr>
          <a:xfrm>
            <a:off x="-174537" y="5740654"/>
            <a:ext cx="12513851" cy="958878"/>
            <a:chOff x="-110274" y="5854729"/>
            <a:chExt cx="12513851" cy="958878"/>
          </a:xfrm>
        </p:grpSpPr>
        <p:sp>
          <p:nvSpPr>
            <p:cNvPr id="4" name="CustomShape 12">
              <a:extLst>
                <a:ext uri="{FF2B5EF4-FFF2-40B4-BE49-F238E27FC236}">
                  <a16:creationId xmlns:a16="http://schemas.microsoft.com/office/drawing/2014/main" id="{14B72970-80CF-6750-4436-0A8EC637A1E3}"/>
                </a:ext>
              </a:extLst>
            </p:cNvPr>
            <p:cNvSpPr/>
            <p:nvPr/>
          </p:nvSpPr>
          <p:spPr>
            <a:xfrm>
              <a:off x="1649872" y="5893297"/>
              <a:ext cx="1865058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investments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7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62.6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5" name="CustomShape 12">
              <a:extLst>
                <a:ext uri="{FF2B5EF4-FFF2-40B4-BE49-F238E27FC236}">
                  <a16:creationId xmlns:a16="http://schemas.microsoft.com/office/drawing/2014/main" id="{B5D7BA9B-F6A1-D66F-8B81-B9BB2A95B97B}"/>
                </a:ext>
              </a:extLst>
            </p:cNvPr>
            <p:cNvSpPr/>
            <p:nvPr/>
          </p:nvSpPr>
          <p:spPr>
            <a:xfrm>
              <a:off x="3459230" y="5893297"/>
              <a:ext cx="1894713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7.3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89.7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Permanent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6" name="CustomShape 12">
              <a:extLst>
                <a:ext uri="{FF2B5EF4-FFF2-40B4-BE49-F238E27FC236}">
                  <a16:creationId xmlns:a16="http://schemas.microsoft.com/office/drawing/2014/main" id="{9C325407-13B9-BF41-39DF-2848A5F885D2}"/>
                </a:ext>
              </a:extLst>
            </p:cNvPr>
            <p:cNvSpPr/>
            <p:nvPr/>
          </p:nvSpPr>
          <p:spPr>
            <a:xfrm>
              <a:off x="5236002" y="5893297"/>
              <a:ext cx="1930168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tax deductions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11.8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Permanent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7" name="CustomShape 12">
              <a:extLst>
                <a:ext uri="{FF2B5EF4-FFF2-40B4-BE49-F238E27FC236}">
                  <a16:creationId xmlns:a16="http://schemas.microsoft.com/office/drawing/2014/main" id="{545CCAF9-F3C8-B40F-F3AA-E22DB1BD188D}"/>
                </a:ext>
              </a:extLst>
            </p:cNvPr>
            <p:cNvSpPr/>
            <p:nvPr/>
          </p:nvSpPr>
          <p:spPr>
            <a:xfrm>
              <a:off x="7075016" y="5893297"/>
              <a:ext cx="1627923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jobs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168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694</a:t>
              </a:r>
              <a:r>
                <a:rPr lang="en-US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units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8" name="CustomShape 12">
              <a:extLst>
                <a:ext uri="{FF2B5EF4-FFF2-40B4-BE49-F238E27FC236}">
                  <a16:creationId xmlns:a16="http://schemas.microsoft.com/office/drawing/2014/main" id="{1DD40924-5084-EDE8-E8DB-8129846C1B7D}"/>
                </a:ext>
              </a:extLst>
            </p:cNvPr>
            <p:cNvSpPr/>
            <p:nvPr/>
          </p:nvSpPr>
          <p:spPr>
            <a:xfrm>
              <a:off x="8662453" y="5916879"/>
              <a:ext cx="1815124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Return on 1 KZT invested in infrastructure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8D36DF49-7340-4578-0A87-F70476EDA1C6}"/>
                </a:ext>
              </a:extLst>
            </p:cNvPr>
            <p:cNvSpPr/>
            <p:nvPr/>
          </p:nvSpPr>
          <p:spPr>
            <a:xfrm>
              <a:off x="10997710" y="6330007"/>
              <a:ext cx="13605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private investments</a:t>
              </a:r>
              <a:endParaRPr lang="ru-RU" sz="1200" dirty="0">
                <a:latin typeface="+mj-lt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A302EB4A-3A6A-56D4-246B-CF426E34351B}"/>
                </a:ext>
              </a:extLst>
            </p:cNvPr>
            <p:cNvSpPr/>
            <p:nvPr/>
          </p:nvSpPr>
          <p:spPr>
            <a:xfrm>
              <a:off x="10914344" y="5868633"/>
              <a:ext cx="14892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cs typeface="Arial" panose="020B0604020202020204" pitchFamily="34" charset="0"/>
                </a:rPr>
                <a:t>2.8</a:t>
              </a:r>
            </a:p>
          </p:txBody>
        </p:sp>
        <p:sp>
          <p:nvSpPr>
            <p:cNvPr id="11" name="CustomShape 12">
              <a:extLst>
                <a:ext uri="{FF2B5EF4-FFF2-40B4-BE49-F238E27FC236}">
                  <a16:creationId xmlns:a16="http://schemas.microsoft.com/office/drawing/2014/main" id="{07B2A4E4-A761-9BC1-C1C1-020AE735E67D}"/>
                </a:ext>
              </a:extLst>
            </p:cNvPr>
            <p:cNvSpPr/>
            <p:nvPr/>
          </p:nvSpPr>
          <p:spPr>
            <a:xfrm>
              <a:off x="10284974" y="5854729"/>
              <a:ext cx="1034596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/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1.7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</a:p>
            <a:p>
              <a:pPr algn="ctr">
                <a:lnSpc>
                  <a:spcPct val="15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2" name="CustomShape 12">
              <a:extLst>
                <a:ext uri="{FF2B5EF4-FFF2-40B4-BE49-F238E27FC236}">
                  <a16:creationId xmlns:a16="http://schemas.microsoft.com/office/drawing/2014/main" id="{BADEDF5E-F4C4-CCD8-D8C2-B65FC8E00C4D}"/>
                </a:ext>
              </a:extLst>
            </p:cNvPr>
            <p:cNvSpPr/>
            <p:nvPr/>
          </p:nvSpPr>
          <p:spPr>
            <a:xfrm>
              <a:off x="-110274" y="5893297"/>
              <a:ext cx="1865058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infrastructure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26.8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36.9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2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oogle Shape;1445;p23">
            <a:extLst>
              <a:ext uri="{FF2B5EF4-FFF2-40B4-BE49-F238E27FC236}">
                <a16:creationId xmlns:a16="http://schemas.microsoft.com/office/drawing/2014/main" id="{E56269E9-45E8-4E8B-B0AB-00BCE28ADD49}"/>
              </a:ext>
            </a:extLst>
          </p:cNvPr>
          <p:cNvCxnSpPr/>
          <p:nvPr/>
        </p:nvCxnSpPr>
        <p:spPr>
          <a:xfrm>
            <a:off x="192031" y="553065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92BDE25A-4C86-6A19-B173-BF37EB4E006C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Century Gothic" pitchFamily="34" charset="0"/>
                <a:cs typeface="Arial" panose="020B0604020202020204" pitchFamily="34" charset="0"/>
              </a:rPr>
              <a:t>PRIORITY TYPES OF ACTIVITIES</a:t>
            </a:r>
            <a:endParaRPr lang="x-none" sz="2400" dirty="0"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42F32-D9DF-36EC-DF7F-6ABC6B595D46}"/>
              </a:ext>
            </a:extLst>
          </p:cNvPr>
          <p:cNvSpPr txBox="1"/>
          <p:nvPr/>
        </p:nvSpPr>
        <p:spPr>
          <a:xfrm>
            <a:off x="192031" y="748651"/>
            <a:ext cx="387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SUCCESSFUL PROJECTS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276150-65C5-CF54-51AB-9C83C9E3EF02}"/>
              </a:ext>
            </a:extLst>
          </p:cNvPr>
          <p:cNvSpPr txBox="1"/>
          <p:nvPr/>
        </p:nvSpPr>
        <p:spPr>
          <a:xfrm>
            <a:off x="8232010" y="721968"/>
            <a:ext cx="25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chemical industry products;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56C98A-983F-9A7D-791B-2264E80951DE}"/>
              </a:ext>
            </a:extLst>
          </p:cNvPr>
          <p:cNvSpPr txBox="1"/>
          <p:nvPr/>
        </p:nvSpPr>
        <p:spPr>
          <a:xfrm>
            <a:off x="107896" y="1122504"/>
            <a:ext cx="4509229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warehousing and auxiliary transport activities;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food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leather and related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textile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other non-metallic mineral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chemical industry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finished metal products, except machinery and equipment;</a:t>
            </a:r>
          </a:p>
          <a:p>
            <a:pPr marL="142875" indent="-142875" algn="just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machinery and equipment not included in other categories;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in accordance with project and estimate documentation of buildings for organizing exhibitions, a museum, warehouses, and administrative buildings;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and commissioning of facilities intended directly for priority activities, within the design and estimate documentation;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marine aquaculture;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freshwater aquaculture;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paper products for household and sanitary-hygienic purposes;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electronic components;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cast iron, steel, and ferroalloys;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and commissioning of hotels with restaurants in accordance with project and estimate documentation;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repair and maintenance of aircraft and spacecraft;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wholesale trade in aviation gasoline and kerosene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92C3B7-9ECE-A77A-96F3-B35C9A012C76}"/>
              </a:ext>
            </a:extLst>
          </p:cNvPr>
          <p:cNvSpPr txBox="1"/>
          <p:nvPr/>
        </p:nvSpPr>
        <p:spPr>
          <a:xfrm>
            <a:off x="6793291" y="1834223"/>
            <a:ext cx="26549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LLP "KTZE-</a:t>
            </a:r>
            <a:r>
              <a:rPr lang="ru-RU" sz="12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Khorgos</a:t>
            </a:r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Gateway"</a:t>
            </a:r>
          </a:p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2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multimodal container terminal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36.3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- 388</a:t>
            </a:r>
          </a:p>
          <a:p>
            <a:pPr fontAlgn="ctr"/>
            <a:endParaRPr lang="ru-RU" sz="1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40B5DA-0F73-F3BC-F63B-443DCC582DB4}"/>
              </a:ext>
            </a:extLst>
          </p:cNvPr>
          <p:cNvSpPr txBox="1"/>
          <p:nvPr/>
        </p:nvSpPr>
        <p:spPr>
          <a:xfrm>
            <a:off x="6782785" y="3517937"/>
            <a:ext cx="2654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Envision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KKS"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turbines and energy storage systems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20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billion</a:t>
            </a:r>
            <a:r>
              <a:rPr lang="en-US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- 40</a:t>
            </a:r>
          </a:p>
          <a:p>
            <a:pPr fontAlgn="ctr"/>
            <a:endParaRPr lang="ru-RU" sz="12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D7EDA0-BB20-12A5-992E-8D8250C6C62D}"/>
              </a:ext>
            </a:extLst>
          </p:cNvPr>
          <p:cNvSpPr txBox="1"/>
          <p:nvPr/>
        </p:nvSpPr>
        <p:spPr>
          <a:xfrm>
            <a:off x="9704571" y="1834223"/>
            <a:ext cx="26549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Miami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fontAlgn="ctr"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of solar panels to the USA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1.2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- 11</a:t>
            </a:r>
          </a:p>
          <a:p>
            <a:pPr fontAlgn="ctr"/>
            <a:endParaRPr lang="ru-RU" sz="1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48E5EB-A26C-7153-835A-DF9A213196A7}"/>
              </a:ext>
            </a:extLst>
          </p:cNvPr>
          <p:cNvSpPr txBox="1"/>
          <p:nvPr/>
        </p:nvSpPr>
        <p:spPr>
          <a:xfrm>
            <a:off x="9704570" y="3517938"/>
            <a:ext cx="26549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Empire Manufacturing Kazakhstan" (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MacCoffee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3-in-1 beverages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6.7 billion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- 300</a:t>
            </a:r>
          </a:p>
          <a:p>
            <a:pPr fontAlgn="ctr"/>
            <a:endParaRPr lang="ru-RU" sz="1200" b="1" dirty="0"/>
          </a:p>
        </p:txBody>
      </p:sp>
      <p:pic>
        <p:nvPicPr>
          <p:cNvPr id="1029" name="Picture 5" descr="Khorgos Gateway | Nizhniy Penzhim">
            <a:extLst>
              <a:ext uri="{FF2B5EF4-FFF2-40B4-BE49-F238E27FC236}">
                <a16:creationId xmlns:a16="http://schemas.microsoft.com/office/drawing/2014/main" id="{695EA017-91B7-64C9-7CB2-0D0C26F99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3" b="18695"/>
          <a:stretch>
            <a:fillRect/>
          </a:stretch>
        </p:blipFill>
        <p:spPr bwMode="auto">
          <a:xfrm>
            <a:off x="7091602" y="1133528"/>
            <a:ext cx="1140408" cy="67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Майами Solar&quot; планирует экспортировать солнечные панели в США">
            <a:extLst>
              <a:ext uri="{FF2B5EF4-FFF2-40B4-BE49-F238E27FC236}">
                <a16:creationId xmlns:a16="http://schemas.microsoft.com/office/drawing/2014/main" id="{CEDD0F1E-84E9-40E0-A504-BA8C78EDD6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6" t="14369" r="65733" b="59677"/>
          <a:stretch>
            <a:fillRect/>
          </a:stretch>
        </p:blipFill>
        <p:spPr bwMode="auto">
          <a:xfrm>
            <a:off x="10063398" y="1154836"/>
            <a:ext cx="1058270" cy="57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ᐉ ТОО &quot;ENVISION ККС&quot;, С.ПИДЖИМ, БИН 241240021922 - проверить контрагента,  риски, госзакупки, рейтинг | Бизнес Аналитик">
            <a:extLst>
              <a:ext uri="{FF2B5EF4-FFF2-40B4-BE49-F238E27FC236}">
                <a16:creationId xmlns:a16="http://schemas.microsoft.com/office/drawing/2014/main" id="{78D77BB0-6A69-8107-9AC9-C9543163E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t="26143" r="34363" b="50286"/>
          <a:stretch>
            <a:fillRect/>
          </a:stretch>
        </p:blipFill>
        <p:spPr bwMode="auto">
          <a:xfrm>
            <a:off x="6872221" y="2994423"/>
            <a:ext cx="1723882" cy="34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MacCoffee — Википедия">
            <a:extLst>
              <a:ext uri="{FF2B5EF4-FFF2-40B4-BE49-F238E27FC236}">
                <a16:creationId xmlns:a16="http://schemas.microsoft.com/office/drawing/2014/main" id="{1127DB5B-1677-5919-7C46-5930F7A4E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482" y="2857577"/>
            <a:ext cx="1483646" cy="62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1E0FB4C-EE7B-4412-8DEB-DBC396B74966}"/>
              </a:ext>
            </a:extLst>
          </p:cNvPr>
          <p:cNvGrpSpPr/>
          <p:nvPr/>
        </p:nvGrpSpPr>
        <p:grpSpPr>
          <a:xfrm>
            <a:off x="6588000" y="4747791"/>
            <a:ext cx="5401812" cy="1953362"/>
            <a:chOff x="6773662" y="4564884"/>
            <a:chExt cx="5401812" cy="1953362"/>
          </a:xfrm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52537A3C-0D97-4D0E-A89B-A8F685CDAFC5}"/>
                </a:ext>
              </a:extLst>
            </p:cNvPr>
            <p:cNvGrpSpPr/>
            <p:nvPr/>
          </p:nvGrpSpPr>
          <p:grpSpPr>
            <a:xfrm>
              <a:off x="6773662" y="4564884"/>
              <a:ext cx="5401812" cy="1953362"/>
              <a:chOff x="6773662" y="4564884"/>
              <a:chExt cx="5401812" cy="1953362"/>
            </a:xfrm>
          </p:grpSpPr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0FEFCC26-37D9-4FF4-BD87-C256E0C04BDC}"/>
                  </a:ext>
                </a:extLst>
              </p:cNvPr>
              <p:cNvSpPr/>
              <p:nvPr/>
            </p:nvSpPr>
            <p:spPr>
              <a:xfrm>
                <a:off x="10723504" y="4564884"/>
                <a:ext cx="1345221" cy="19533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F6440E2-689C-4E10-8C24-8C12E8FBDD11}"/>
                  </a:ext>
                </a:extLst>
              </p:cNvPr>
              <p:cNvSpPr/>
              <p:nvPr/>
            </p:nvSpPr>
            <p:spPr>
              <a:xfrm>
                <a:off x="8162890" y="4564884"/>
                <a:ext cx="1456199" cy="19533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7EA49E9-B14A-4307-AB0F-33AD2ADCC283}"/>
                  </a:ext>
                </a:extLst>
              </p:cNvPr>
              <p:cNvSpPr/>
              <p:nvPr/>
            </p:nvSpPr>
            <p:spPr>
              <a:xfrm>
                <a:off x="6773662" y="5571816"/>
                <a:ext cx="5295063" cy="31110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7657BE7F-C88C-4CE2-AEE9-6432FA568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9997418" y="5024336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DB7176DA-5A13-4C74-ADE5-3E3E9BA11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241597" y="5010999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343FAC0E-8F29-4EE5-BEC1-3F75F82B3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664326" y="5048870"/>
                <a:ext cx="432000" cy="432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15DEFA0-3746-4715-AD64-37D1D80867EF}"/>
                  </a:ext>
                </a:extLst>
              </p:cNvPr>
              <p:cNvSpPr txBox="1"/>
              <p:nvPr/>
            </p:nvSpPr>
            <p:spPr>
              <a:xfrm>
                <a:off x="8890989" y="4588592"/>
                <a:ext cx="1221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>
                    <a:solidFill>
                      <a:srgbClr val="002060"/>
                    </a:solidFill>
                  </a:rPr>
                  <a:t>TARIFFS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A161054-B030-4EBD-9B17-2A73BB5A5F36}"/>
                  </a:ext>
                </a:extLst>
              </p:cNvPr>
              <p:cNvSpPr txBox="1"/>
              <p:nvPr/>
            </p:nvSpPr>
            <p:spPr>
              <a:xfrm>
                <a:off x="7048903" y="5951618"/>
                <a:ext cx="179169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2060"/>
                    </a:solidFill>
                  </a:rPr>
                  <a:t>149.17</a:t>
                </a:r>
                <a:r>
                  <a:rPr lang="ru-RU" sz="1200" dirty="0" err="1">
                    <a:solidFill>
                      <a:srgbClr val="002060"/>
                    </a:solidFill>
                  </a:rPr>
                  <a:t>m³</a:t>
                </a:r>
                <a:endParaRPr lang="ru-RU" sz="12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0DF998-F23D-4DCF-9733-2A2E356C43EC}"/>
                  </a:ext>
                </a:extLst>
              </p:cNvPr>
              <p:cNvSpPr txBox="1"/>
              <p:nvPr/>
            </p:nvSpPr>
            <p:spPr>
              <a:xfrm>
                <a:off x="6880242" y="5588867"/>
                <a:ext cx="144475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2060"/>
                    </a:solidFill>
                  </a:rPr>
                  <a:t>Water Supply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1537D9-D15C-41C6-9AE9-EA8FD15A35B5}"/>
                  </a:ext>
                </a:extLst>
              </p:cNvPr>
              <p:cNvSpPr txBox="1"/>
              <p:nvPr/>
            </p:nvSpPr>
            <p:spPr>
              <a:xfrm>
                <a:off x="8142504" y="5588866"/>
                <a:ext cx="182025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2060"/>
                    </a:solidFill>
                  </a:rPr>
                  <a:t>Electricity Supply</a:t>
                </a:r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49815C-4DDF-4792-B553-FC64978A146D}"/>
                  </a:ext>
                </a:extLst>
              </p:cNvPr>
              <p:cNvSpPr txBox="1"/>
              <p:nvPr/>
            </p:nvSpPr>
            <p:spPr>
              <a:xfrm>
                <a:off x="9619090" y="5592303"/>
                <a:ext cx="1620656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2060"/>
                    </a:solidFill>
                  </a:rPr>
                  <a:t>Sewage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F8A2634-A6A2-42AF-9582-AE26AF3E6905}"/>
                  </a:ext>
                </a:extLst>
              </p:cNvPr>
              <p:cNvSpPr txBox="1"/>
              <p:nvPr/>
            </p:nvSpPr>
            <p:spPr>
              <a:xfrm>
                <a:off x="9584264" y="5941204"/>
                <a:ext cx="115376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rgbClr val="002060"/>
                    </a:solidFill>
                  </a:rPr>
                  <a:t>68.25</a:t>
                </a:r>
                <a:r>
                  <a:rPr lang="ru-RU" sz="1200" dirty="0" err="1">
                    <a:solidFill>
                      <a:srgbClr val="002060"/>
                    </a:solidFill>
                  </a:rPr>
                  <a:t>m³</a:t>
                </a:r>
                <a:endParaRPr lang="ru-RU" sz="12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BE3F5F4-043C-4B79-A85D-A8D8F0526275}"/>
                  </a:ext>
                </a:extLst>
              </p:cNvPr>
              <p:cNvSpPr txBox="1"/>
              <p:nvPr/>
            </p:nvSpPr>
            <p:spPr>
              <a:xfrm>
                <a:off x="10703206" y="5588865"/>
                <a:ext cx="147226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2060"/>
                    </a:solidFill>
                  </a:rPr>
                  <a:t>Heat Supply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0C86CC4-CC17-40CF-AE12-AFF30201981E}"/>
                  </a:ext>
                </a:extLst>
              </p:cNvPr>
              <p:cNvSpPr txBox="1"/>
              <p:nvPr/>
            </p:nvSpPr>
            <p:spPr>
              <a:xfrm>
                <a:off x="10856652" y="5947348"/>
                <a:ext cx="11395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rgbClr val="002060"/>
                    </a:solidFill>
                  </a:rPr>
                  <a:t>31818.87 Gcal</a:t>
                </a:r>
              </a:p>
            </p:txBody>
          </p:sp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AD1CAC4D-BADF-4EDF-B14D-EE762E19CB41}"/>
                  </a:ext>
                </a:extLst>
              </p:cNvPr>
              <p:cNvSpPr/>
              <p:nvPr/>
            </p:nvSpPr>
            <p:spPr>
              <a:xfrm>
                <a:off x="6773662" y="4564884"/>
                <a:ext cx="5286914" cy="1953362"/>
              </a:xfrm>
              <a:prstGeom prst="rect">
                <a:avLst/>
              </a:prstGeom>
              <a:noFill/>
              <a:ln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CFFA7C-9E93-4B20-8F22-80F22E8B8EEF}"/>
                </a:ext>
              </a:extLst>
            </p:cNvPr>
            <p:cNvSpPr txBox="1"/>
            <p:nvPr/>
          </p:nvSpPr>
          <p:spPr>
            <a:xfrm>
              <a:off x="8575660" y="5947348"/>
              <a:ext cx="131182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2060"/>
                  </a:solidFill>
                </a:rPr>
                <a:t>34.91 kW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32BDA2-E8A4-4A8A-8B7C-49D08B51E470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05668" y="5193906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6153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3FC65E7D8A4534892AB27477BD62B79" ma:contentTypeVersion="2" ma:contentTypeDescription="Создание документа." ma:contentTypeScope="" ma:versionID="b709d2379e88611e0bfe3b3c5ec10a7a">
  <xsd:schema xmlns:xsd="http://www.w3.org/2001/XMLSchema" xmlns:xs="http://www.w3.org/2001/XMLSchema" xmlns:p="http://schemas.microsoft.com/office/2006/metadata/properties" xmlns:ns3="3fd3b6c9-14d0-4efc-973b-84380b678ef8" targetNamespace="http://schemas.microsoft.com/office/2006/metadata/properties" ma:root="true" ma:fieldsID="c396cedcae90a468e6ce66132bb30f70" ns3:_="">
    <xsd:import namespace="3fd3b6c9-14d0-4efc-973b-84380b678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3b6c9-14d0-4efc-973b-84380b678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426D76-86CE-4ABA-A073-F5B453840E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A6A179-53EC-4C92-92B3-CDC82C995C6C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3fd3b6c9-14d0-4efc-973b-84380b678ef8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1D669C5-3669-415C-90D5-A2B9460AB01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fd3b6c9-14d0-4efc-973b-84380b678ef8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30647</TotalTime>
  <Words>427</Words>
  <Application>Microsoft Office PowerPoint</Application>
  <PresentationFormat>Широкоэкранный</PresentationFormat>
  <Paragraphs>85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Contents Slide Master</vt:lpstr>
      <vt:lpstr>1_Contents Slide Master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Есимжанов Нуржан Нурболатович</dc:creator>
  <cp:lastModifiedBy>Нурлан Ахметов</cp:lastModifiedBy>
  <cp:revision>732</cp:revision>
  <cp:lastPrinted>2025-05-15T13:13:31Z</cp:lastPrinted>
  <dcterms:created xsi:type="dcterms:W3CDTF">2020-10-15T06:02:44Z</dcterms:created>
  <dcterms:modified xsi:type="dcterms:W3CDTF">2026-03-11T13:24:41Z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0x01010023FC65E7D8A4534892AB27477BD62B79</vt:lpwstr>
  </property>
</Properties>
</file>